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307" r:id="rId7"/>
    <p:sldId id="309" r:id="rId8"/>
    <p:sldId id="308" r:id="rId9"/>
    <p:sldId id="312" r:id="rId10"/>
    <p:sldId id="321" r:id="rId11"/>
    <p:sldId id="313" r:id="rId12"/>
    <p:sldId id="314" r:id="rId13"/>
    <p:sldId id="317" r:id="rId14"/>
    <p:sldId id="318" r:id="rId15"/>
    <p:sldId id="319" r:id="rId16"/>
    <p:sldId id="316" r:id="rId17"/>
    <p:sldId id="320" r:id="rId18"/>
    <p:sldId id="322" r:id="rId19"/>
    <p:sldId id="323" r:id="rId20"/>
    <p:sldId id="324" r:id="rId21"/>
    <p:sldId id="303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4576" autoAdjust="0"/>
  </p:normalViewPr>
  <p:slideViewPr>
    <p:cSldViewPr snapToGrid="0">
      <p:cViewPr varScale="1">
        <p:scale>
          <a:sx n="142" d="100"/>
          <a:sy n="142" d="100"/>
        </p:scale>
        <p:origin x="17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04/06/2025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B9BC-5FA5-46D0-1F39-3BE531A9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2C98A-D2D9-762B-123F-634AC63A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1C0-F248-044D-6EE5-EEFFA560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129A-4593-48A1-0722-4DC4EFD6E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1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TRAINING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1" y="2132293"/>
            <a:ext cx="5295900" cy="129670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 model implementation for robotic arm</a:t>
            </a:r>
          </a:p>
          <a:p>
            <a:pPr>
              <a:spcAft>
                <a:spcPts val="1200"/>
              </a:spcAft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Simple architecture to avoid overfitting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Ann implementation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02CDD76-C2FA-D5B4-310D-11EB0D89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77" y="2165574"/>
            <a:ext cx="8426824" cy="42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4FB5EC-D43B-F115-C0AD-1844F054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1590293"/>
            <a:ext cx="5062180" cy="442726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Popular optimisers: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SGD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Simple, works well with momentum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Adam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Adaptive learning rates, widely 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 err="1">
                <a:effectLst/>
                <a:latin typeface="IBM Plex Sans" panose="020B0503050203000203" pitchFamily="34" charset="0"/>
              </a:rPr>
              <a:t>RMSProp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Good for recurrent networks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 err="1">
                <a:effectLst/>
                <a:latin typeface="IBM Plex Sans" panose="020B0503050203000203" pitchFamily="34" charset="0"/>
              </a:rPr>
              <a:t>AdamW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Adam with proper weight decay</a:t>
            </a:r>
          </a:p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Learning rate </a:t>
            </a:r>
            <a:r>
              <a:rPr lang="en-GB" sz="1600" b="1" dirty="0">
                <a:latin typeface="IBM Plex Sans" panose="020B0503050203000203" pitchFamily="34" charset="0"/>
              </a:rPr>
              <a:t>importance:</a:t>
            </a:r>
            <a:endParaRPr lang="en-GB" sz="1600" b="1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Too large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Causes unstable training, overshooting minima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Too small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Results in slow convergence or getting stuck in local minima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"Just right"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Efficient convergence to good solutions</a:t>
            </a:r>
          </a:p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Learning Rate Strategies: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Fixed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Simple but rarely optimal for entire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Decay/Scheduling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Reduce rate over time (e.g., step, exponential, cosine)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Adaptive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Adjusts automatically based on gradient history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OPTIMISATION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9D85EE-572E-D155-112C-AF5FEC71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29" y="1308221"/>
            <a:ext cx="5172773" cy="43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PYTORCH OPTIM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A48EC30-ED2C-F0AE-6794-C8C91AB6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67" y="1482170"/>
            <a:ext cx="10105465" cy="46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Loss functions quantify prediction errors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We use Mean Squared Error (MSE): </a:t>
                </a:r>
              </a:p>
              <a:p>
                <a:pPr marL="0" indent="0">
                  <a:buNone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− ŷ)²</m:t>
                    </m:r>
                  </m:oMath>
                </a14:m>
                <a:endParaRPr lang="cy-GB" sz="1600" dirty="0">
                  <a:effectLst/>
                  <a:latin typeface="IBM Plex Sans" panose="020B0503050203000203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Provides direction for optimization </a:t>
                </a:r>
                <a:br>
                  <a:rPr lang="cy-GB" sz="1400" b="0" i="0" dirty="0">
                    <a:solidFill>
                      <a:srgbClr val="FFFFFF"/>
                    </a:solidFill>
                    <a:effectLst/>
                    <a:latin typeface="Segoe WPC"/>
                  </a:rPr>
                </a:br>
                <a:endParaRPr kumimoji="0" lang="en-GB" altLang="en-US" sz="1600" i="0" u="none" strike="noStrike" cap="none" normalizeH="0" baseline="0" dirty="0">
                  <a:ln>
                    <a:noFill/>
                  </a:ln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A0230E4-3F6D-D02A-4DFE-07836A7B1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0" y="2897764"/>
            <a:ext cx="8300250" cy="36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0" i="0" dirty="0">
                <a:effectLst/>
                <a:latin typeface="IBM Plex Sans" panose="020B0503050203000203" pitchFamily="34" charset="0"/>
              </a:rPr>
              <a:t>Types of loss functions: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MSE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Regression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MAE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Regression with less sensitivity to outliers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Binary Cross-Entropy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Binary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Categorical Cross-Entropy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Multi-class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For our regression task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Mean Squared Error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92222-3ECB-04A8-2C4B-CDC1E309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5" y="1358152"/>
            <a:ext cx="6176213" cy="3684495"/>
          </a:xfrm>
          <a:prstGeom prst="rect">
            <a:avLst/>
          </a:prstGeom>
        </p:spPr>
      </p:pic>
      <p:pic>
        <p:nvPicPr>
          <p:cNvPr id="9" name="Picture 8" descr="A black rectangle with text&#10;&#10;AI-generated content may be incorrect.">
            <a:extLst>
              <a:ext uri="{FF2B5EF4-FFF2-40B4-BE49-F238E27FC236}">
                <a16:creationId xmlns:a16="http://schemas.microsoft.com/office/drawing/2014/main" id="{F7ACEB68-D7BB-BEDD-7633-765013EA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66" y="4571064"/>
            <a:ext cx="4361688" cy="18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Underfitting: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simple, high bias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Overfitting: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complex, high 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Finding the right balance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OVERFITTING AND UNDERFITTING</a:t>
            </a: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7980725-D0C7-1FA7-A3B3-ACB6B377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39" y="1996365"/>
            <a:ext cx="6283770" cy="39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DE90D6-057D-488E-B903-A05442D33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14756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Testing on unseen data</a:t>
            </a:r>
          </a:p>
          <a:p>
            <a:pPr marL="0" indent="0" algn="l">
              <a:buNone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Metrics for regression: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Mean Squared Error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R-squared score</a:t>
            </a:r>
            <a:endParaRPr lang="en-GB" sz="14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8" name="Picture 7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926BB6E-2C1E-84C3-6981-1E01E9E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93401"/>
            <a:ext cx="9970994" cy="35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07E671-19C8-F603-A078-E61298E8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59" y="1749966"/>
            <a:ext cx="8542871" cy="4100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Improving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Hyperparameter 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Deeper/wider networks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Regularisation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Advanced architectures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765BDE-720D-6712-B0ED-ACB8B1F87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86" b="56570"/>
          <a:stretch/>
        </p:blipFill>
        <p:spPr>
          <a:xfrm>
            <a:off x="800100" y="349624"/>
            <a:ext cx="7124700" cy="3694634"/>
          </a:xfr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307864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000" b="1" i="0" dirty="0">
                <a:effectLst/>
                <a:latin typeface="IBM Plex Sans" panose="020B0503050203000203" pitchFamily="34" charset="0"/>
              </a:rPr>
              <a:t> Workflow Overview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Case Study: ARKOMA Robot Dataset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Data Preparation and Model Design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Preprocessing and normalizing data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Designing network architecture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Training and Evaluation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Implementing loss functions and optimizers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Monitoring model performance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Results Analysis and Visualization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Challenges &amp; Next Steps</a:t>
            </a:r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3" name="Picture 4" descr="NAO 6 robot - Advanced and versatile - 3WAY">
            <a:extLst>
              <a:ext uri="{FF2B5EF4-FFF2-40B4-BE49-F238E27FC236}">
                <a16:creationId xmlns:a16="http://schemas.microsoft.com/office/drawing/2014/main" id="{03F29D75-74D0-D06F-AC4C-D0D5C9EC811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E996-9C2F-E661-56FD-F04A90F8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ECEBF-C7C8-5786-CE0A-A95EC97D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PYTORCH WORKFLOW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F3B34A-3CC2-E3EE-2CB1-A8F64A3C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F7807A-4E75-E379-AEFA-B21383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pic>
        <p:nvPicPr>
          <p:cNvPr id="4" name="Picture 3" descr="A screen shot of a game&#10;&#10;AI-generated content may be incorrect.">
            <a:extLst>
              <a:ext uri="{FF2B5EF4-FFF2-40B4-BE49-F238E27FC236}">
                <a16:creationId xmlns:a16="http://schemas.microsoft.com/office/drawing/2014/main" id="{CD12F872-C05C-A722-6FEE-D9887D84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4" y="1840698"/>
            <a:ext cx="11379294" cy="42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6499928" cy="3017959"/>
          </a:xfrm>
        </p:spPr>
        <p:txBody>
          <a:bodyPr rtlCol="0">
            <a:normAutofit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ARKOMA ROBOT Dataset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800099" y="1600849"/>
            <a:ext cx="6499927" cy="4771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Critical problem in robotics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 "How should joints move to place end-effector at desired position?"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Inverse Kinematics Matter: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Forward kinematics: Easy to calculate (joint angles → position)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Inverse kinematics: Challenging mathematical problem (position → joint angles)</a:t>
            </a: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Real-world applications: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Robot manipulation tasks (grasping objects)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Manufacturing automation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Surgical robotics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NAO robot inverse kinematics dataset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10,000 input-output pairs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Inputs: End-effector positions (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Px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, Py, 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Pz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, Rx, Ry, Rz)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Outputs: Joint angles (</a:t>
            </a:r>
            <a:r>
              <a:rPr lang="el-GR" sz="1200" b="0" i="0" dirty="0">
                <a:effectLst/>
                <a:latin typeface="IBM Plex Sans" panose="020B0503050203000203" pitchFamily="34" charset="0"/>
              </a:rPr>
              <a:t>θ1, θ2, θ3, θ4, θ5)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We'll focus on the right arm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2050" name="Picture 2" descr="NAO - Technical Specifications :">
            <a:extLst>
              <a:ext uri="{FF2B5EF4-FFF2-40B4-BE49-F238E27FC236}">
                <a16:creationId xmlns:a16="http://schemas.microsoft.com/office/drawing/2014/main" id="{C4C95ECD-6C69-CA31-E32F-FCB9971F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26" y="1010771"/>
            <a:ext cx="3802174" cy="512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Data preparation </a:t>
            </a:r>
            <a:br>
              <a:rPr lang="en-GB" dirty="0">
                <a:latin typeface="IBM Plex Mono" panose="020B0509050203000203" pitchFamily="49" charset="0"/>
              </a:rPr>
            </a:br>
            <a:r>
              <a:rPr lang="en-GB" dirty="0">
                <a:latin typeface="IBM Plex Mono" panose="020B0509050203000203" pitchFamily="49" charset="0"/>
              </a:rPr>
              <a:t>and pre-processing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2710230"/>
            <a:ext cx="3407135" cy="263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Purpose of each dataset: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Training (60-80%):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Training the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Validation (10-20%):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Tuning hyperparameters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Test (10-20%):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Final evaluation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BEAEF06-37F9-8609-A7B9-B42F5A89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8" y="1882162"/>
            <a:ext cx="7758887" cy="47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E2562B4-5EB6-AAA1-81AB-030669CCF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2642" y="2212975"/>
                <a:ext cx="4360863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en-GB" altLang="en-US" sz="1500" b="1" dirty="0">
                    <a:latin typeface="IBM Plex Sans" panose="020B0503050203000203" pitchFamily="34" charset="0"/>
                  </a:rPr>
                  <a:t>Why normalise?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Faster convergence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Numerical stability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Equal feature contribution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Better generalization</a:t>
                </a: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Min-Max scaling:</a:t>
                </a: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GB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GB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d>
                        <m:d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1500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E2562B4-5EB6-AAA1-81AB-030669CCF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642" y="2212975"/>
                <a:ext cx="4360863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>
                <a:latin typeface="IBM Plex Mono" panose="020B0509050203000203" pitchFamily="49" charset="0"/>
              </a:rPr>
              <a:t>Data Normalisation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292264-E8E9-CFC6-6727-2E90D87B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57" y="1810214"/>
            <a:ext cx="7361565" cy="30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2139016"/>
            <a:ext cx="410743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IBM Plex Sans" panose="020B0503050203000203" pitchFamily="34" charset="0"/>
              </a:rPr>
              <a:t>Purpose: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Transform linear input to non-linear output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Enable networks to learn complex patterns and relationships</a:t>
            </a:r>
          </a:p>
          <a:p>
            <a:pPr marL="0" indent="0" algn="l">
              <a:buNone/>
            </a:pPr>
            <a:r>
              <a:rPr lang="en-GB" sz="1400" b="1" i="0" dirty="0">
                <a:effectLst/>
                <a:latin typeface="IBM Plex Sans" panose="020B0503050203000203" pitchFamily="34" charset="0"/>
              </a:rPr>
              <a:t>Key properties: </a:t>
            </a:r>
          </a:p>
          <a:p>
            <a:r>
              <a:rPr lang="en-GB" sz="1400" b="0" i="0" dirty="0">
                <a:effectLst/>
                <a:latin typeface="IBM Plex Sans" panose="020B0503050203000203" pitchFamily="34" charset="0"/>
              </a:rPr>
              <a:t>Differentiable</a:t>
            </a:r>
          </a:p>
          <a:p>
            <a:r>
              <a:rPr lang="en-GB" sz="1400" dirty="0">
                <a:latin typeface="IBM Plex Sans" panose="020B0503050203000203" pitchFamily="34" charset="0"/>
              </a:rPr>
              <a:t>N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on-linear </a:t>
            </a:r>
          </a:p>
          <a:p>
            <a:r>
              <a:rPr lang="en-GB" sz="1400" dirty="0">
                <a:latin typeface="IBM Plex Sans" panose="020B0503050203000203" pitchFamily="34" charset="0"/>
              </a:rPr>
              <a:t>C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omputationally efficient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937B8-4011-4FF7-0470-DACDC170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81" y="1692148"/>
            <a:ext cx="6865588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Input Layer: Receives input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Hidden Layers: Process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Output Layer: Produces predictions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Width (neurons per layer) vs Depth (number of layers)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BUILDING</a:t>
            </a:r>
          </a:p>
          <a:p>
            <a:r>
              <a:rPr lang="en-US" dirty="0">
                <a:latin typeface="IBM Plex Mono" panose="020B0509050203000203" pitchFamily="49" charset="0"/>
              </a:rPr>
              <a:t>NEURAL NETWORKS</a:t>
            </a:r>
          </a:p>
        </p:txBody>
      </p:sp>
      <p:pic>
        <p:nvPicPr>
          <p:cNvPr id="2" name="Picture 1" descr="A group of colorful lines and dots&#10;&#10;AI-generated content may be incorrect.">
            <a:extLst>
              <a:ext uri="{FF2B5EF4-FFF2-40B4-BE49-F238E27FC236}">
                <a16:creationId xmlns:a16="http://schemas.microsoft.com/office/drawing/2014/main" id="{2E446410-0FCA-D097-B535-17F9A917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88" y="908544"/>
            <a:ext cx="4296335" cy="5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81" y="1447800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Importance of proper initialization:</a:t>
            </a:r>
          </a:p>
          <a:p>
            <a:pPr algn="l">
              <a:buFont typeface="+mj-lt"/>
              <a:buAutoNum type="arabicPeriod"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Convergence Speed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: Good initialization leads to faster training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Symmetry Breaking: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Prevents neurons from learning the same features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Vanishing/Exploding Gradients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: Proper scaling helps maintain gradient flow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Training Stability: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Reduces the chance of getting stuck in poor local minima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Reproducibility: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Sets a consistent starting point for experiments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WEIGHT INITIALISATION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E9FA7-461A-152C-41EE-791F0088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6" y="1798928"/>
            <a:ext cx="6428018" cy="4152961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ABF67EF-8A80-151E-BBD3-0863AFA4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50" y="4635812"/>
            <a:ext cx="5027738" cy="15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484</TotalTime>
  <Words>644</Words>
  <Application>Microsoft Macintosh PowerPoint</Application>
  <PresentationFormat>Widescreen</PresentationFormat>
  <Paragraphs>166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IBM Plex Mono</vt:lpstr>
      <vt:lpstr>IBM Plex Sans</vt:lpstr>
      <vt:lpstr>Segoe WPC</vt:lpstr>
      <vt:lpstr>Univers Condensed</vt:lpstr>
      <vt:lpstr>ChronicleVTI</vt:lpstr>
      <vt:lpstr>Session // 03 TRAINING NEURAL NETWORKS  FACULTY OF  SCIENCE AND ENGINEERING +++</vt:lpstr>
      <vt:lpstr>Agenda</vt:lpstr>
      <vt:lpstr>PYTORCH WORKFLOW</vt:lpstr>
      <vt:lpstr>ARKOMA ROBOT Dataset</vt:lpstr>
      <vt:lpstr>Data preparation  and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7</cp:revision>
  <dcterms:created xsi:type="dcterms:W3CDTF">2025-04-24T12:41:57Z</dcterms:created>
  <dcterms:modified xsi:type="dcterms:W3CDTF">2025-06-04T16:47:59Z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